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1511" r:id="rId4"/>
    <p:sldId id="1512" r:id="rId5"/>
    <p:sldId id="1496" r:id="rId6"/>
    <p:sldId id="1514" r:id="rId7"/>
    <p:sldId id="1510" r:id="rId8"/>
    <p:sldId id="1515" r:id="rId9"/>
    <p:sldId id="1516" r:id="rId10"/>
    <p:sldId id="1518" r:id="rId11"/>
    <p:sldId id="1517" r:id="rId12"/>
    <p:sldId id="1519" r:id="rId13"/>
    <p:sldId id="1520" r:id="rId14"/>
    <p:sldId id="259" r:id="rId15"/>
    <p:sldId id="1522" r:id="rId16"/>
    <p:sldId id="1504" r:id="rId17"/>
    <p:sldId id="1497" r:id="rId18"/>
    <p:sldId id="1498" r:id="rId19"/>
    <p:sldId id="1523" r:id="rId20"/>
    <p:sldId id="1525" r:id="rId21"/>
    <p:sldId id="1526" r:id="rId22"/>
    <p:sldId id="1528" r:id="rId23"/>
    <p:sldId id="1499" r:id="rId24"/>
    <p:sldId id="1529" r:id="rId25"/>
    <p:sldId id="1531" r:id="rId26"/>
    <p:sldId id="1533" r:id="rId27"/>
    <p:sldId id="1535" r:id="rId28"/>
    <p:sldId id="1536" r:id="rId29"/>
    <p:sldId id="1530" r:id="rId30"/>
    <p:sldId id="1503" r:id="rId31"/>
    <p:sldId id="1505" r:id="rId32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VNI-Avo" pitchFamily="2" charset="0"/>
      <p:regular r:id="rId38"/>
      <p:bold r:id="rId39"/>
      <p:italic r:id="rId40"/>
      <p:boldItalic r:id="rId41"/>
    </p:embeddedFont>
    <p:embeddedFont>
      <p:font typeface="等线" charset="0"/>
      <p:regular r:id="rId42"/>
      <p:bold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F"/>
    <a:srgbClr val="5FE0FF"/>
    <a:srgbClr val="00487E"/>
    <a:srgbClr val="AFF3FF"/>
    <a:srgbClr val="B3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4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8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2021/10/27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512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841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5967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392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480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9802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0972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8170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164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637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2362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988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026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606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269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63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249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57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97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315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578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2021/10/27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1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49" y="1056068"/>
            <a:ext cx="4506570" cy="60087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06" y="743174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36" y="-1123420"/>
            <a:ext cx="6947259" cy="2375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2886" y="1062633"/>
            <a:ext cx="820625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Cô chủ nhà tí hon (Tiết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1, 2)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872076" y="431709"/>
            <a:ext cx="4687110" cy="6735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ngoại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bữa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nấu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hấp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dẫn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liền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tới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bàn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nheo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mắt</a:t>
            </a: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cười: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Mời cả nhà cùng ăn cơm nào!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Nghe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bẽn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lẽn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Cháu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con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xong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âu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yếm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Tăm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đâu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nhỉ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với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  <a:endParaRPr lang="en-US" altLang="zh-CN" sz="3200" kern="0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9319" y="108544"/>
            <a:ext cx="3572757" cy="646331"/>
            <a:chOff x="8012784" y="208778"/>
            <a:chExt cx="3572757" cy="64633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94946" y="208778"/>
              <a:ext cx="32880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Cùng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chia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99571" y="1225749"/>
            <a:ext cx="11089665" cy="4977978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80605" y="133261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5389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88394" y="1464489"/>
            <a:ext cx="10602592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“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hon”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bỗng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bé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bèn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lễ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phép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đưa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cũng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Cô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ngoan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quá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–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khích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lệ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Chỉ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hôm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bao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thú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vị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dáng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đúng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như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3200" b="1" i="1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Thu </a:t>
            </a:r>
            <a:r>
              <a:rPr lang="en-US" altLang="zh-CN" sz="3200" b="1" i="1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Hằng</a:t>
            </a:r>
            <a:endParaRPr lang="zh-CN" altLang="en-US" sz="3200" b="1" i="1" kern="0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319" y="108544"/>
            <a:ext cx="3572757" cy="646331"/>
            <a:chOff x="8012784" y="208778"/>
            <a:chExt cx="3572757" cy="646331"/>
          </a:xfrm>
        </p:grpSpPr>
        <p:sp>
          <p:nvSpPr>
            <p:cNvPr id="13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94947" y="208778"/>
              <a:ext cx="32880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Cùng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39704" y="1293186"/>
            <a:ext cx="11046427" cy="3845484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89835" y="1464489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2</a:t>
            </a:r>
            <a:endParaRPr lang="en-US" sz="2800" dirty="0" smtClean="0">
              <a:solidFill>
                <a:srgbClr val="000000"/>
              </a:solidFill>
              <a:latin typeface="VNI-Avo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85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4557388" y="588193"/>
            <a:ext cx="5179932" cy="7444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56384"/>
            <a:ext cx="102021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ngoại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bữa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nấu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hấp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dẫn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liền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tới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bàn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nheo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mắt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Nghe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bẽn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lẽn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Cháu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con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xong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âu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yếm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đâu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nhỉ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với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  <a:endParaRPr lang="en-US" altLang="zh-CN" sz="2800" kern="0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9571" y="122574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80605" y="133261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29611" y="72921"/>
            <a:ext cx="5271312" cy="646331"/>
            <a:chOff x="7274212" y="208778"/>
            <a:chExt cx="4929555" cy="64633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74212" y="208778"/>
              <a:ext cx="49295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nối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tiếp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2549775" y="1702443"/>
            <a:ext cx="752046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2562654" y="2201247"/>
            <a:ext cx="1260953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7108717" y="2201247"/>
            <a:ext cx="1260953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604959" y="3622382"/>
            <a:ext cx="115502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5185984" y="4651082"/>
            <a:ext cx="115502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7290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88394" y="1178283"/>
            <a:ext cx="10583769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“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hon”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bỗng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bé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bèn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lễ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phép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đưa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cũng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Cô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ngoan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quá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–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khích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lệ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Chỉ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hôm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bao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thú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vị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dáng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đúng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như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b="1" i="1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Thu </a:t>
            </a:r>
            <a:r>
              <a:rPr lang="en-US" altLang="zh-CN" sz="2800" b="1" i="1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Hằng</a:t>
            </a:r>
            <a:endParaRPr lang="zh-CN" altLang="en-US" sz="2800" b="1" i="1" kern="0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9704" y="1045617"/>
            <a:ext cx="11046427" cy="3281684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mtClean="0">
                <a:solidFill>
                  <a:srgbClr val="FFFFFF"/>
                </a:solidFill>
                <a:cs typeface="Arial"/>
                <a:sym typeface="Arial"/>
              </a:rPr>
              <a:t>zzzzzzzz</a:t>
            </a:r>
          </a:p>
        </p:txBody>
      </p:sp>
      <p:sp>
        <p:nvSpPr>
          <p:cNvPr id="16" name="Teardrop 15"/>
          <p:cNvSpPr/>
          <p:nvPr/>
        </p:nvSpPr>
        <p:spPr>
          <a:xfrm>
            <a:off x="335196" y="1064806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2</a:t>
            </a:r>
            <a:endParaRPr lang="en-US" sz="2800" dirty="0" smtClean="0">
              <a:solidFill>
                <a:srgbClr val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0901" y="98331"/>
            <a:ext cx="4634997" cy="584775"/>
            <a:chOff x="7384428" y="208778"/>
            <a:chExt cx="4634997" cy="584775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98723" y="208778"/>
              <a:ext cx="4280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nối</a:t>
              </a:r>
              <a:r>
                <a:rPr lang="en-US" sz="32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2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8520932" y="1668726"/>
            <a:ext cx="861567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6841738" y="2113176"/>
            <a:ext cx="1228455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sp>
        <p:nvSpPr>
          <p:cNvPr id="21" name="ísḷíḓê">
            <a:extLst>
              <a:ext uri="{FF2B5EF4-FFF2-40B4-BE49-F238E27FC236}">
                <a16:creationId xmlns="" xmlns:a16="http://schemas.microsoft.com/office/drawing/2014/main" id="{2B9E7E5B-E92A-4958-90C4-85224579F806}"/>
              </a:ext>
            </a:extLst>
          </p:cNvPr>
          <p:cNvSpPr/>
          <p:nvPr/>
        </p:nvSpPr>
        <p:spPr>
          <a:xfrm>
            <a:off x="335196" y="5026188"/>
            <a:ext cx="11756116" cy="1127745"/>
          </a:xfrm>
          <a:prstGeom prst="roundRect">
            <a:avLst>
              <a:gd name="adj" fmla="val 10444"/>
            </a:avLst>
          </a:prstGeom>
          <a:solidFill>
            <a:schemeClr val="accent1">
              <a:lumMod val="60000"/>
              <a:lumOff val="40000"/>
              <a:alpha val="86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0" tIns="720000" bIns="0" anchor="t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9742" y="5030711"/>
            <a:ext cx="11166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Chỉ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mấy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hôm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bao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thú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vị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03252" y="5001067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V="1">
            <a:off x="8142409" y="5001067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V="1">
            <a:off x="11277404" y="4992128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11362804" y="4977322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671717" y="5624519"/>
            <a:ext cx="11419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dáng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đúng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như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lời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2800" b="1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878112" y="5588193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8520932" y="5588163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11846173" y="5553931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V="1">
            <a:off x="11916873" y="5553931"/>
            <a:ext cx="79915" cy="49284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9534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nhóm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021557"/>
            <a:ext cx="5839752" cy="3416320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 smtClean="0">
                <a:solidFill>
                  <a:srgbClr val="FC291B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zh-CN" altLang="en-US" sz="3600" b="1" dirty="0" smtClean="0">
                <a:solidFill>
                  <a:srgbClr val="FC291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C291B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zh-CN" altLang="en-US" sz="3600" b="1" dirty="0">
              <a:solidFill>
                <a:srgbClr val="FC29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zh-CN" alt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zh-CN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zh-CN" alt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zh-CN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zh-CN" alt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zh-CN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zh-CN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436" y="282387"/>
            <a:ext cx="5776564" cy="2401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15436" y="3420651"/>
            <a:ext cx="522971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Luyện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đọc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trước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lớp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763" t="4921" r="15864" b="17432"/>
          <a:stretch/>
        </p:blipFill>
        <p:spPr>
          <a:xfrm>
            <a:off x="848966" y="1550944"/>
            <a:ext cx="5716565" cy="331929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408685" y="28175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050073" y="157502"/>
              <a:ext cx="337784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4400" b="1" kern="0" dirty="0" err="1">
                  <a:latin typeface="Times New Roman" pitchFamily="18" charset="0"/>
                  <a:ea typeface="inpin heiti" charset="-122"/>
                  <a:cs typeface="Times New Roman" pitchFamily="18" charset="0"/>
                </a:rPr>
                <a:t>Giải</a:t>
              </a:r>
              <a:r>
                <a:rPr lang="en-US" altLang="zh-CN" sz="4400" b="1" kern="0" dirty="0"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4400" b="1" kern="0" dirty="0" err="1">
                  <a:latin typeface="Times New Roman" pitchFamily="18" charset="0"/>
                  <a:ea typeface="inpin heiti" charset="-122"/>
                  <a:cs typeface="Times New Roman" pitchFamily="18" charset="0"/>
                </a:rPr>
                <a:t>nghĩa</a:t>
              </a:r>
              <a:r>
                <a:rPr lang="en-US" altLang="zh-CN" sz="4400" b="1" kern="0" dirty="0"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4400" b="1" kern="0" dirty="0" err="1">
                  <a:latin typeface="Times New Roman" pitchFamily="18" charset="0"/>
                  <a:ea typeface="inpin heiti" charset="-122"/>
                  <a:cs typeface="Times New Roman" pitchFamily="18" charset="0"/>
                </a:rPr>
                <a:t>từ</a:t>
              </a:r>
              <a:endParaRPr lang="zh-CN" altLang="en-US" sz="4400" b="1" kern="0" dirty="0">
                <a:latin typeface="Times New Roman" pitchFamily="18" charset="0"/>
                <a:ea typeface="inpin heiti" charset="-122"/>
                <a:cs typeface="Times New Roman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39" y="1608065"/>
            <a:ext cx="4999486" cy="443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3336" y="6810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875908" y="1974618"/>
            <a:ext cx="43178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hon”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pt-BR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 </a:t>
            </a:r>
            <a:r>
              <a:rPr lang="pt-BR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pt-B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 hiểu nghĩa</a:t>
            </a:r>
            <a:r>
              <a:rPr lang="pt-BR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421529" y="3256029"/>
            <a:ext cx="2613504" cy="2752760"/>
            <a:chOff x="3163182" y="2642506"/>
            <a:chExt cx="2613504" cy="2752760"/>
          </a:xfrm>
        </p:grpSpPr>
        <p:grpSp>
          <p:nvGrpSpPr>
            <p:cNvPr id="45" name="Group 44"/>
            <p:cNvGrpSpPr/>
            <p:nvPr/>
          </p:nvGrpSpPr>
          <p:grpSpPr>
            <a:xfrm>
              <a:off x="3163182" y="2642506"/>
              <a:ext cx="2613504" cy="2752760"/>
              <a:chOff x="3163182" y="2642506"/>
              <a:chExt cx="2613504" cy="2752760"/>
            </a:xfrm>
          </p:grpSpPr>
          <p:sp>
            <p:nvSpPr>
              <p:cNvPr id="36" name="Freeform 35">
                <a:extLst>
                  <a:ext uri="{FF2B5EF4-FFF2-40B4-BE49-F238E27FC236}">
                    <a16:creationId xmlns=""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060000">
                <a:off x="3163182" y="2642506"/>
                <a:ext cx="1472615" cy="1494416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4267200" y="3885780"/>
                <a:ext cx="1509486" cy="15094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3430829" y="2699396"/>
              <a:ext cx="10185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ấp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1514416">
            <a:off x="3802997" y="828070"/>
            <a:ext cx="2479471" cy="4083868"/>
            <a:chOff x="2211081" y="1677192"/>
            <a:chExt cx="2479471" cy="4083868"/>
          </a:xfrm>
        </p:grpSpPr>
        <p:grpSp>
          <p:nvGrpSpPr>
            <p:cNvPr id="49" name="Group 48"/>
            <p:cNvGrpSpPr/>
            <p:nvPr/>
          </p:nvGrpSpPr>
          <p:grpSpPr>
            <a:xfrm>
              <a:off x="2211081" y="1677192"/>
              <a:ext cx="2479471" cy="4083868"/>
              <a:chOff x="2211081" y="1677192"/>
              <a:chExt cx="2479471" cy="4083868"/>
            </a:xfrm>
          </p:grpSpPr>
          <p:sp>
            <p:nvSpPr>
              <p:cNvPr id="51" name="Freeform 50">
                <a:extLst>
                  <a:ext uri="{FF2B5EF4-FFF2-40B4-BE49-F238E27FC236}">
                    <a16:creationId xmlns=""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060000">
                <a:off x="2211081" y="1677192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rot="20085584">
                <a:off x="4049420" y="2697786"/>
                <a:ext cx="641132" cy="30632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 rot="20085584">
              <a:off x="2669378" y="1914755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bẽn</a:t>
              </a:r>
              <a:endPara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ẽn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20085584" flipH="1">
            <a:off x="5739905" y="1025358"/>
            <a:ext cx="3008094" cy="4174076"/>
            <a:chOff x="2163785" y="1487640"/>
            <a:chExt cx="3008094" cy="4174076"/>
          </a:xfrm>
        </p:grpSpPr>
        <p:grpSp>
          <p:nvGrpSpPr>
            <p:cNvPr id="55" name="Group 54"/>
            <p:cNvGrpSpPr/>
            <p:nvPr/>
          </p:nvGrpSpPr>
          <p:grpSpPr>
            <a:xfrm>
              <a:off x="2163785" y="1487640"/>
              <a:ext cx="3008094" cy="4174076"/>
              <a:chOff x="2163785" y="1487640"/>
              <a:chExt cx="3008094" cy="4174076"/>
            </a:xfrm>
          </p:grpSpPr>
          <p:sp>
            <p:nvSpPr>
              <p:cNvPr id="57" name="Freeform 56">
                <a:extLst>
                  <a:ext uri="{FF2B5EF4-FFF2-40B4-BE49-F238E27FC236}">
                    <a16:creationId xmlns=""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060000">
                <a:off x="2163785" y="1487640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rot="20085584">
                <a:off x="4064975" y="2580378"/>
                <a:ext cx="1106904" cy="30813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/>
            <p:cNvSpPr txBox="1"/>
            <p:nvPr/>
          </p:nvSpPr>
          <p:spPr>
            <a:xfrm rot="20085584">
              <a:off x="2532669" y="1745369"/>
              <a:ext cx="10185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hú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56869" y="2692856"/>
            <a:ext cx="3705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Lôi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886" y="500355"/>
            <a:ext cx="4398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nhiên.Vì 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5517" y="437566"/>
            <a:ext cx="3786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thích.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20085584" flipH="1">
            <a:off x="5859238" y="3094494"/>
            <a:ext cx="3235348" cy="2885573"/>
            <a:chOff x="2244545" y="1528268"/>
            <a:chExt cx="3235348" cy="2885573"/>
          </a:xfrm>
        </p:grpSpPr>
        <p:grpSp>
          <p:nvGrpSpPr>
            <p:cNvPr id="26" name="Group 25"/>
            <p:cNvGrpSpPr/>
            <p:nvPr/>
          </p:nvGrpSpPr>
          <p:grpSpPr>
            <a:xfrm>
              <a:off x="2244545" y="1528268"/>
              <a:ext cx="3235348" cy="2885573"/>
              <a:chOff x="2244545" y="1528268"/>
              <a:chExt cx="3235348" cy="2885573"/>
            </a:xfrm>
          </p:grpSpPr>
          <p:sp>
            <p:nvSpPr>
              <p:cNvPr id="28" name="Freeform 27">
                <a:extLst>
                  <a:ext uri="{FF2B5EF4-FFF2-40B4-BE49-F238E27FC236}">
                    <a16:creationId xmlns=""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085584">
                <a:off x="2244545" y="1528268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20085584">
                <a:off x="3811044" y="2235867"/>
                <a:ext cx="1668849" cy="2177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 rot="20085584">
              <a:off x="2409985" y="1785646"/>
              <a:ext cx="1434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hích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lệ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图片 4">
            <a:extLst>
              <a:ext uri="{FF2B5EF4-FFF2-40B4-BE49-F238E27FC236}">
                <a16:creationId xmlns="" xmlns:a16="http://schemas.microsoft.com/office/drawing/2014/main" id="{64362AE1-BE37-4B19-862D-2DB19935A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47" b="93645" l="58887" r="86816">
                        <a14:foregroundMark x1="63281" y1="76260" x2="64746" y2="78963"/>
                        <a14:foregroundMark x1="67773" y1="64427" x2="67090" y2="65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7" t="62202" r="18840" b="5079"/>
          <a:stretch/>
        </p:blipFill>
        <p:spPr>
          <a:xfrm>
            <a:off x="5125665" y="3885780"/>
            <a:ext cx="1862863" cy="317780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83153" y="2652316"/>
            <a:ext cx="32160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32813" y="247791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 smtClean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378524" y="1194118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gì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grpSp>
        <p:nvGrpSpPr>
          <p:cNvPr id="37" name="PA_库_组合 5"/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3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  <a:endParaRPr lang="en-US" altLang="zh-CN" sz="3600" b="1" dirty="0" smtClean="0">
                <a:solidFill>
                  <a:srgbClr val="F59C1F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378524" y="221140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thêm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gì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grpSp>
        <p:nvGrpSpPr>
          <p:cNvPr id="42" name="PA_库_组合 5"/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4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  <a:endParaRPr lang="en-US" altLang="zh-CN" sz="3600" b="1" dirty="0" smtClean="0">
                <a:solidFill>
                  <a:srgbClr val="F59C1F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397383" y="3341374"/>
            <a:ext cx="10207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được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600" b="1" i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600" b="1" i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600" b="1" i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600" b="1" i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thế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Vì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sao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grpSp>
        <p:nvGrpSpPr>
          <p:cNvPr id="47" name="PA_库_组合 5"/>
          <p:cNvGrpSpPr/>
          <p:nvPr>
            <p:custDataLst>
              <p:tags r:id="rId4"/>
            </p:custDataLst>
          </p:nvPr>
        </p:nvGrpSpPr>
        <p:grpSpPr>
          <a:xfrm>
            <a:off x="646331" y="4678523"/>
            <a:ext cx="587835" cy="733599"/>
            <a:chOff x="1836100" y="2332000"/>
            <a:chExt cx="1572829" cy="895643"/>
          </a:xfrm>
        </p:grpSpPr>
        <p:sp>
          <p:nvSpPr>
            <p:cNvPr id="4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  <a:endParaRPr lang="en-US" altLang="zh-CN" sz="3600" b="1" dirty="0" smtClean="0">
                <a:solidFill>
                  <a:srgbClr val="F59C1F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378524" y="4780851"/>
            <a:ext cx="10327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có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khách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sẽ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gì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giống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người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53" name="图片 2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243" y="-399417"/>
            <a:ext cx="2812133" cy="27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1" grpId="0"/>
      <p:bldP spid="46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85082" y="93243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93243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263406" y="658407"/>
            <a:ext cx="587835" cy="804836"/>
            <a:chOff x="1836100" y="2332000"/>
            <a:chExt cx="1572829" cy="982615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826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smtClean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995599" y="760734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6672" y="1518678"/>
            <a:ext cx="1124559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ngoại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bữa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nấu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hấp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dẫn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liền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tới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bàn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nheo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mắt</a:t>
            </a:r>
            <a:r>
              <a:rPr lang="en-US" altLang="zh-CN" sz="28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cười: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Mời cả nhà cùng ăn cơm nào!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Nghe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bẽn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lẽn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Cháu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con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xong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âu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yếm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Tăm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đâu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nhỉ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với</a:t>
            </a:r>
            <a:r>
              <a:rPr lang="en-US" altLang="zh-CN" sz="28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  <a:endParaRPr lang="en-US" altLang="zh-CN" sz="2800" kern="0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58209" y="1488043"/>
            <a:ext cx="11089665" cy="399309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87727" y="1633546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41424" y="2439394"/>
            <a:ext cx="504934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nheo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mắt</a:t>
            </a:r>
            <a:r>
              <a:rPr lang="en-US" altLang="zh-CN" sz="2800" b="1" ker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cười:</a:t>
            </a:r>
            <a:endParaRPr lang="en-US" altLang="zh-CN" sz="2800" b="1" kern="0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65954" y="2982793"/>
            <a:ext cx="53497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- Mời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48394" y="5558410"/>
            <a:ext cx="9219892" cy="11503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lang="en-US" altLang="zh-CN" sz="4000" b="1" dirty="0" smtClean="0">
              <a:solidFill>
                <a:schemeClr val="tx1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  <a:p>
            <a:pPr lvl="0" algn="ctr" defTabSz="457200">
              <a:defRPr/>
            </a:pPr>
            <a:r>
              <a:rPr lang="en-US" altLang="zh-CN" sz="4000" b="1" dirty="0" err="1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4000" b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ăn,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: </a:t>
            </a:r>
          </a:p>
          <a:p>
            <a:pPr algn="ctr" defTabSz="457200">
              <a:defRPr/>
            </a:pPr>
            <a:r>
              <a:rPr lang="en-US" altLang="zh-CN" sz="4000" b="1" kern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- Mời </a:t>
            </a:r>
            <a:r>
              <a:rPr lang="en-US" altLang="zh-CN" sz="40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40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40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40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40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40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4000" b="1" kern="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!</a:t>
            </a:r>
          </a:p>
          <a:p>
            <a:pPr lvl="0" algn="ctr" defTabSz="457200"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33" grpId="0" animBg="1"/>
      <p:bldP spid="34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EA2126D-EE7E-4BFD-AEE0-E423D9B05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-215277" y="1426029"/>
            <a:ext cx="5324338" cy="352475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B8BAEE1-2D5C-4DC9-BBEA-80C0BC616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2053" b="42908"/>
          <a:stretch/>
        </p:blipFill>
        <p:spPr>
          <a:xfrm>
            <a:off x="2488816" y="4419663"/>
            <a:ext cx="2076697" cy="12664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E681B36-3E8C-4F91-9E34-46EC30756F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2" r="40432" b="23810"/>
          <a:stretch/>
        </p:blipFill>
        <p:spPr>
          <a:xfrm>
            <a:off x="2915516" y="5276696"/>
            <a:ext cx="3699075" cy="15813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6" r="43016" b="6465"/>
          <a:stretch/>
        </p:blipFill>
        <p:spPr>
          <a:xfrm>
            <a:off x="-23957" y="3099123"/>
            <a:ext cx="4093030" cy="37588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25" y="452680"/>
            <a:ext cx="9652951" cy="24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562" y="3435103"/>
            <a:ext cx="3639675" cy="322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1225423" y="247791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1087744" y="1095827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  <a:endParaRPr lang="en-US" altLang="zh-CN" sz="3600" b="1" dirty="0" smtClean="0">
                <a:solidFill>
                  <a:srgbClr val="F59C1F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19937" y="1198155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thêm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gì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32082" y="2034720"/>
            <a:ext cx="8426318" cy="14003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4000" b="1" kern="0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4000" b="1" kern="0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4000" b="1" kern="0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4000" b="1" kern="0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4000" b="1" kern="0" dirty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err="1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4000" b="1" kern="0" smtClean="0">
                <a:solidFill>
                  <a:srgbClr val="00206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thêm: </a:t>
            </a:r>
            <a:endParaRPr lang="en-US" altLang="zh-CN" sz="4000" b="1" kern="0" dirty="0" smtClean="0">
              <a:solidFill>
                <a:srgbClr val="00206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  <a:p>
            <a:pPr marL="457200" lvl="0" indent="-457200" algn="ctr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40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hon.  </a:t>
            </a:r>
            <a:endParaRPr lang="en-US" altLang="zh-CN" sz="4000" b="1" kern="0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89668" y="3090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3090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598553" y="686195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  <a:endParaRPr lang="en-US" altLang="zh-CN" sz="3600" b="1" dirty="0" smtClean="0">
                <a:solidFill>
                  <a:srgbClr val="F59C1F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38886" y="666176"/>
            <a:ext cx="10207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được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thế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Vì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sao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2354" y="1958901"/>
            <a:ext cx="1068392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“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hon”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bỗng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bé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bèn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lễ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phép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đưa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cũng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Cô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ngoan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quá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–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khích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lệ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Chỉ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hôm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bao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thú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vị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dáng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đúng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như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lời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28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13664" y="1851993"/>
            <a:ext cx="11046427" cy="3273799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163795" y="2023296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2</a:t>
            </a:r>
            <a:endParaRPr lang="en-US" sz="2800" dirty="0" smtClean="0">
              <a:solidFill>
                <a:srgbClr val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1594" y="1894506"/>
            <a:ext cx="102019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“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hon”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đấy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bỗng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endParaRPr lang="en-US" altLang="zh-CN" sz="2800" b="1" kern="0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2354" y="2399258"/>
            <a:ext cx="19015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  <a:endParaRPr lang="en-US" altLang="zh-CN" sz="2800" b="1" kern="0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55814" y="5220653"/>
            <a:ext cx="8962126" cy="13498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được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4000" b="1" dirty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84329" y="247791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6" name="PA_库_组合 5"/>
          <p:cNvGrpSpPr/>
          <p:nvPr>
            <p:custDataLst>
              <p:tags r:id="rId1"/>
            </p:custDataLst>
          </p:nvPr>
        </p:nvGrpSpPr>
        <p:grpSpPr>
          <a:xfrm>
            <a:off x="563151" y="1090521"/>
            <a:ext cx="587835" cy="733599"/>
            <a:chOff x="1836100" y="2332000"/>
            <a:chExt cx="1572829" cy="895643"/>
          </a:xfrm>
        </p:grpSpPr>
        <p:sp>
          <p:nvSpPr>
            <p:cNvPr id="1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  <a:endParaRPr lang="en-US" altLang="zh-CN" sz="3600" b="1" dirty="0" smtClean="0">
                <a:solidFill>
                  <a:srgbClr val="F59C1F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95344" y="999664"/>
            <a:ext cx="10327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Khi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có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khách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sẽ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làm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gì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giống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người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hon?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6694" y="2366350"/>
            <a:ext cx="4738038" cy="4224951"/>
            <a:chOff x="606694" y="2366350"/>
            <a:chExt cx="4738038" cy="4224951"/>
          </a:xfrm>
        </p:grpSpPr>
        <p:pic>
          <p:nvPicPr>
            <p:cNvPr id="1028" name="Picture 4" descr="Mẹo dạy con thói quen chào hỏi hiệu quả cực đơn giản - Trường mầm non  Worldkid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09" y="3457552"/>
              <a:ext cx="4637223" cy="3133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606694" y="2366350"/>
              <a:ext cx="4738038" cy="10055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Em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chào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hỏi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lễ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phép</a:t>
              </a:r>
              <a:r>
                <a:rPr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và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mời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khách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vào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nhà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21251" y="2323104"/>
            <a:ext cx="5122396" cy="4306312"/>
            <a:chOff x="6000499" y="2100615"/>
            <a:chExt cx="4943148" cy="4528786"/>
          </a:xfrm>
        </p:grpSpPr>
        <p:grpSp>
          <p:nvGrpSpPr>
            <p:cNvPr id="4" name="Group 3"/>
            <p:cNvGrpSpPr/>
            <p:nvPr/>
          </p:nvGrpSpPr>
          <p:grpSpPr>
            <a:xfrm>
              <a:off x="6000499" y="3295650"/>
              <a:ext cx="4943148" cy="3333751"/>
              <a:chOff x="6000499" y="3295650"/>
              <a:chExt cx="4943148" cy="333375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000499" y="3295650"/>
                <a:ext cx="4893191" cy="32766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0" name="Picture 6" descr="Cháu Giúp Bà Ngoại Rót Nước Hình ảnh | Định dạng hình ảnh PNG 401629268|  vn.lovepik.com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349" r="99070">
                            <a14:foregroundMark x1="50465" y1="22759" x2="62093" y2="33103"/>
                            <a14:foregroundMark x1="50233" y1="88276" x2="47442" y2="92414"/>
                            <a14:foregroundMark x1="11628" y1="43793" x2="22326" y2="67931"/>
                            <a14:foregroundMark x1="17674" y1="68276" x2="12558" y2="81724"/>
                            <a14:foregroundMark x1="11163" y1="75862" x2="7674" y2="86897"/>
                            <a14:foregroundMark x1="13023" y1="62069" x2="8605" y2="76552"/>
                            <a14:foregroundMark x1="8372" y1="84138" x2="7442" y2="91379"/>
                            <a14:foregroundMark x1="24884" y1="67241" x2="28372" y2="64138"/>
                            <a14:foregroundMark x1="22326" y1="50000" x2="22791" y2="48621"/>
                            <a14:foregroundMark x1="29884" y1="61379" x2="29884" y2="62931"/>
                            <a14:foregroundMark x1="30698" y1="60690" x2="30698" y2="60690"/>
                            <a14:foregroundMark x1="29651" y1="59655" x2="29651" y2="59655"/>
                            <a14:foregroundMark x1="29186" y1="66207" x2="30349" y2="644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14"/>
              <a:stretch/>
            </p:blipFill>
            <p:spPr bwMode="auto">
              <a:xfrm>
                <a:off x="6000499" y="3672840"/>
                <a:ext cx="4943148" cy="2956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Rounded Rectangle 26"/>
            <p:cNvSpPr/>
            <p:nvPr/>
          </p:nvSpPr>
          <p:spPr>
            <a:xfrm>
              <a:off x="6305299" y="2100615"/>
              <a:ext cx="4085260" cy="10816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altLang="zh-CN" sz="3600" b="1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Em</a:t>
              </a:r>
              <a:r>
                <a:rPr lang="en-US" altLang="zh-CN" sz="3600" b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cẩn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thận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rót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nước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mời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dirty="0" err="1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khách</a:t>
              </a:r>
              <a:r>
                <a:rPr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2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354367" y="898953"/>
            <a:ext cx="9126563" cy="125676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871" y="2569349"/>
            <a:ext cx="109227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=&gt; Tình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của ông </a:t>
            </a:r>
            <a:r>
              <a:rPr lang="en-US" sz="4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dành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4400" b="1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13475" y="575265"/>
            <a:ext cx="9016874" cy="165502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 cho bản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2579" y="2407273"/>
            <a:ext cx="111483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86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2360" t="9733" r="22312" b="19578"/>
          <a:stretch/>
        </p:blipFill>
        <p:spPr>
          <a:xfrm>
            <a:off x="1412183" y="1746615"/>
            <a:ext cx="4967954" cy="32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55" y="984738"/>
            <a:ext cx="5159934" cy="417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032081" y="139296"/>
            <a:ext cx="9570106" cy="845442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42722" y="5116660"/>
            <a:ext cx="6721253" cy="1412706"/>
            <a:chOff x="2530672" y="843660"/>
            <a:chExt cx="3886232" cy="119869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598706" y="843660"/>
              <a:ext cx="3750164" cy="1177303"/>
            </a:xfrm>
            <a:prstGeom prst="wedgeRoundRectCallout">
              <a:avLst>
                <a:gd name="adj1" fmla="val -65987"/>
                <a:gd name="adj2" fmla="val -5723"/>
                <a:gd name="adj3" fmla="val 16667"/>
              </a:avLst>
            </a:prstGeom>
            <a:solidFill>
              <a:srgbClr val="C1EFFF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0672" y="919404"/>
              <a:ext cx="3886232" cy="1122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Giọng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zh-CN" alt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altLang="zh-CN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zh-CN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2" descr="Kids Reading Book vector images and illustratio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293991" y="4803794"/>
            <a:ext cx="2227006" cy="201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49774" y="1160583"/>
            <a:ext cx="2518513" cy="886265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59593" y="1160583"/>
            <a:ext cx="2518513" cy="886265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761" y="2101073"/>
            <a:ext cx="32995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23780" y="2131702"/>
            <a:ext cx="3299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64435" y="-51517"/>
            <a:ext cx="4634997" cy="842471"/>
            <a:chOff x="7384428" y="159791"/>
            <a:chExt cx="4634997" cy="625761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64689" y="159791"/>
              <a:ext cx="3148619" cy="5257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uyện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lại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10533" y="645774"/>
            <a:ext cx="10413958" cy="6047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nheo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mắt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Mời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Nghe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bẽn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lẽn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Cháu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con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xong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âu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yếm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Tăm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đâu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nhỉ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với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“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hon”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đấy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bỗng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 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bé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bèn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đi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lễ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phép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đưa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cũng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không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quên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Cô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ngoan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quá</a:t>
            </a:r>
            <a:r>
              <a:rPr lang="en-US" altLang="zh-CN" sz="3200" kern="0"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-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khích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lệ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29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155738" y="352517"/>
            <a:ext cx="6742342" cy="114593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DE1A9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 smtClean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54630" y="508033"/>
            <a:ext cx="75311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637843" y="1866441"/>
            <a:ext cx="3667606" cy="78227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42" y="3292158"/>
            <a:ext cx="7335211" cy="259356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rot="260226">
            <a:off x="7673134" y="3413511"/>
            <a:ext cx="3295094" cy="1537277"/>
            <a:chOff x="561349" y="4656253"/>
            <a:chExt cx="3295094" cy="153727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761850" y="4656253"/>
              <a:ext cx="1094593" cy="137320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sp>
        <p:nvSpPr>
          <p:cNvPr id="54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8742" y="1865400"/>
            <a:ext cx="3024802" cy="78227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kern="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7996837" y="1865400"/>
            <a:ext cx="3024802" cy="78227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095011" y="183586"/>
            <a:ext cx="3942735" cy="76583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102704" y="230413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 smtClean="0">
                <a:solidFill>
                  <a:srgbClr val="00487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Luyện</a:t>
            </a:r>
            <a:r>
              <a:rPr lang="en-US" altLang="zh-CN" sz="3600" b="1" kern="0" dirty="0" smtClean="0">
                <a:solidFill>
                  <a:srgbClr val="00487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600" b="1" kern="0" dirty="0" err="1" smtClean="0">
                <a:solidFill>
                  <a:srgbClr val="00487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đọc</a:t>
            </a:r>
            <a:r>
              <a:rPr lang="en-US" altLang="zh-CN" sz="3600" b="1" kern="0" dirty="0" smtClean="0">
                <a:solidFill>
                  <a:srgbClr val="00487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600" b="1" kern="0" dirty="0" err="1" smtClean="0">
                <a:solidFill>
                  <a:srgbClr val="00487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nhóm</a:t>
            </a:r>
            <a:endParaRPr lang="zh-CN" altLang="en-US" sz="3600" b="1" kern="0" dirty="0">
              <a:solidFill>
                <a:srgbClr val="00487E"/>
              </a:solidFill>
              <a:latin typeface="Times New Roman" pitchFamily="18" charset="0"/>
              <a:ea typeface="inpin heiti" charset="-122"/>
              <a:cs typeface="Times New Roman" pitchFamily="18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292609" y="263071"/>
            <a:ext cx="614857" cy="6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  <p:bldP spid="45" grpId="0" animBg="1"/>
      <p:bldP spid="54" grpId="0" animBg="1"/>
      <p:bldP spid="55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72" y="2420263"/>
            <a:ext cx="7210807" cy="2311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7" y="1704066"/>
            <a:ext cx="5821818" cy="14323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50932" y="226771"/>
            <a:ext cx="1308286" cy="1223596"/>
          </a:xfrm>
          <a:prstGeom prst="ellipse">
            <a:avLst/>
          </a:prstGeom>
          <a:solidFill>
            <a:srgbClr val="FFD5D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95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19419" y="3438607"/>
            <a:ext cx="3672581" cy="3436825"/>
            <a:chOff x="8297385" y="3438606"/>
            <a:chExt cx="3672581" cy="3436825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F9B7D993-569F-4971-BBC6-C329EE49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9093778" y="4740417"/>
              <a:ext cx="1859051" cy="210077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9AC6E1B-F232-4E83-AA98-821778761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8297385" y="3438606"/>
              <a:ext cx="3672581" cy="34368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5485" y="228903"/>
            <a:ext cx="11527415" cy="1333811"/>
            <a:chOff x="890443" y="364007"/>
            <a:chExt cx="11527415" cy="1333811"/>
          </a:xfrm>
        </p:grpSpPr>
        <p:grpSp>
          <p:nvGrpSpPr>
            <p:cNvPr id="21" name="Group 20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/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>
            <a:xfrm>
              <a:off x="1904214" y="369795"/>
              <a:ext cx="10513644" cy="132802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kumimoji="0" lang="en-US" altLang="zh-C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3600" b="1" i="0" u="none" strike="noStrike" kern="0" cap="none" spc="0" normalizeH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kumimoji="0" lang="en-US" altLang="zh-CN" sz="3600" b="1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đình: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0" b="85278" l="20000" r="8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8333" r="18499" b="16667"/>
          <a:stretch/>
        </p:blipFill>
        <p:spPr>
          <a:xfrm flipH="1">
            <a:off x="97206" y="3749724"/>
            <a:ext cx="2324100" cy="3046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54842">
            <a:off x="1080282" y="2028094"/>
            <a:ext cx="1575695" cy="1701751"/>
            <a:chOff x="1491355" y="1598124"/>
            <a:chExt cx="1575695" cy="1701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0081" y="1941167"/>
              <a:ext cx="5982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1154842">
            <a:off x="2709091" y="1419456"/>
            <a:ext cx="1575695" cy="1701751"/>
            <a:chOff x="1491355" y="1598124"/>
            <a:chExt cx="1575695" cy="17017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4275" y="-1260475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36643" y="2392643"/>
            <a:ext cx="1575695" cy="1701751"/>
            <a:chOff x="1491355" y="1598124"/>
            <a:chExt cx="1575695" cy="170175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84276" y="1941167"/>
              <a:ext cx="38985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82" y="1477933"/>
            <a:ext cx="1575695" cy="1701751"/>
            <a:chOff x="1491355" y="1598124"/>
            <a:chExt cx="1575695" cy="17017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3817" y="2466601"/>
            <a:ext cx="1575695" cy="1701751"/>
            <a:chOff x="1491355" y="1598124"/>
            <a:chExt cx="1575695" cy="17017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33594" y="1941167"/>
              <a:ext cx="69121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6151" y="1470288"/>
            <a:ext cx="1575695" cy="1701751"/>
            <a:chOff x="1491355" y="1598124"/>
            <a:chExt cx="1575695" cy="17017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41609" y="1941167"/>
              <a:ext cx="6751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597545">
            <a:off x="10067898" y="2431373"/>
            <a:ext cx="1575695" cy="1701751"/>
            <a:chOff x="1491355" y="1598124"/>
            <a:chExt cx="1575695" cy="17017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926381" y="1941167"/>
              <a:ext cx="7056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645715" y="4486412"/>
            <a:ext cx="1390927" cy="632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 rot="21154842">
            <a:off x="2706488" y="1419456"/>
            <a:ext cx="1575695" cy="1701751"/>
            <a:chOff x="1491355" y="1598124"/>
            <a:chExt cx="1575695" cy="170175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56086" y="1455944"/>
            <a:ext cx="1575695" cy="1701751"/>
            <a:chOff x="1491355" y="1598124"/>
            <a:chExt cx="1575695" cy="170175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rot="21154842">
            <a:off x="2723351" y="1421518"/>
            <a:ext cx="1575695" cy="1701751"/>
            <a:chOff x="1491355" y="1598124"/>
            <a:chExt cx="1575695" cy="170175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72949" y="1458006"/>
            <a:ext cx="1575695" cy="1701751"/>
            <a:chOff x="1491355" y="1598124"/>
            <a:chExt cx="1575695" cy="170175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 rot="21154842">
            <a:off x="6009633" y="5589962"/>
            <a:ext cx="3491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ˋ</a:t>
            </a:r>
            <a:endParaRPr lang="en-US" sz="6000" b="1" cap="none" spc="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071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45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1418 0.361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04258 0.35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0.15247 0.578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3684 0.5733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72537" y="2628114"/>
            <a:ext cx="3773833" cy="3545340"/>
            <a:chOff x="589075" y="2581387"/>
            <a:chExt cx="3773833" cy="3545340"/>
          </a:xfrm>
        </p:grpSpPr>
        <p:pic>
          <p:nvPicPr>
            <p:cNvPr id="18" name="Picture 2" descr="Free Images Of Cartoon Flowers, Download Free Images Of Cartoon Flowers png  images, Free ClipArts on Clipart Librar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75" y="2581387"/>
              <a:ext cx="3773833" cy="354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1569016" y="3301136"/>
              <a:ext cx="1973942" cy="197394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76713" y="3303162"/>
              <a:ext cx="21585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35148" y="2628114"/>
            <a:ext cx="3746191" cy="3521421"/>
            <a:chOff x="6699630" y="2435402"/>
            <a:chExt cx="3746191" cy="3521421"/>
          </a:xfrm>
        </p:grpSpPr>
        <p:pic>
          <p:nvPicPr>
            <p:cNvPr id="22" name="Picture 4" descr="Yellow Flower Clip Art at Clker.com - vector clip art online, royalty free  &amp;amp; public doma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630" y="2435402"/>
              <a:ext cx="3746191" cy="352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7633946" y="3077414"/>
              <a:ext cx="1973942" cy="1973942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41643" y="3136796"/>
              <a:ext cx="21585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4000" b="1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4000" b="1" err="1" smtClean="0">
                  <a:latin typeface="Times New Roman" pitchFamily="18" charset="0"/>
                  <a:cs typeface="Times New Roman" pitchFamily="18" charset="0"/>
                </a:rPr>
                <a:t>hầy</a:t>
              </a:r>
              <a:r>
                <a:rPr lang="en-US" sz="4000" b="1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4000" b="1" smtClean="0"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4"/>
          <a:stretch/>
        </p:blipFill>
        <p:spPr>
          <a:xfrm>
            <a:off x="3263783" y="-182370"/>
            <a:ext cx="5949855" cy="1254839"/>
          </a:xfrm>
          <a:prstGeom prst="rect">
            <a:avLst/>
          </a:prstGeom>
        </p:spPr>
      </p:pic>
      <p:sp>
        <p:nvSpPr>
          <p:cNvPr id="26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273612" y="1194251"/>
            <a:ext cx="9718238" cy="1188768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674275" y="2616068"/>
            <a:ext cx="4684259" cy="2848138"/>
            <a:chOff x="5876916" y="975793"/>
            <a:chExt cx="4684259" cy="2848138"/>
          </a:xfrm>
        </p:grpSpPr>
        <p:grpSp>
          <p:nvGrpSpPr>
            <p:cNvPr id="29" name="Group 28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1" name="图片 2" descr="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0" name="Rounded Rectangle 29"/>
            <p:cNvSpPr/>
            <p:nvPr/>
          </p:nvSpPr>
          <p:spPr>
            <a:xfrm>
              <a:off x="6562165" y="2583383"/>
              <a:ext cx="3505442" cy="1240548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Thực hành</a:t>
              </a:r>
            </a:p>
            <a:p>
              <a:pPr algn="ctr"/>
              <a:r>
                <a:rPr lang="en-US" sz="44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Đóng vai</a:t>
              </a:r>
              <a:endPara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0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=""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=""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=""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19419" y="3438607"/>
            <a:ext cx="3672581" cy="3436825"/>
            <a:chOff x="8297385" y="3438606"/>
            <a:chExt cx="3672581" cy="3436825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F9B7D993-569F-4971-BBC6-C329EE49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9093778" y="4740417"/>
              <a:ext cx="1859051" cy="210077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9AC6E1B-F232-4E83-AA98-821778761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8297385" y="3438606"/>
              <a:ext cx="3672581" cy="34368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5485" y="228903"/>
            <a:ext cx="11527415" cy="1333811"/>
            <a:chOff x="890443" y="364007"/>
            <a:chExt cx="11527415" cy="1333811"/>
          </a:xfrm>
        </p:grpSpPr>
        <p:grpSp>
          <p:nvGrpSpPr>
            <p:cNvPr id="21" name="Group 20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/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>
            <a:xfrm>
              <a:off x="1904214" y="369795"/>
              <a:ext cx="10513644" cy="132802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Ghép các </a:t>
              </a:r>
              <a:r>
                <a:rPr lang="en-US" altLang="zh-CN" sz="3600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chữ cái </a:t>
              </a:r>
              <a:r>
                <a:rPr lang="en-US" altLang="zh-CN" sz="3600" b="1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và </a:t>
              </a:r>
              <a:r>
                <a:rPr lang="en-US" altLang="zh-CN" sz="3600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 dấu thanh </a:t>
              </a:r>
              <a:r>
                <a:rPr lang="en-US" altLang="zh-CN" sz="3600" b="1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(nếu cần) để </a:t>
              </a:r>
              <a:r>
                <a:rPr lang="en-US" altLang="zh-CN" sz="3600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 thành </a:t>
              </a:r>
              <a:r>
                <a:rPr lang="en-US" altLang="zh-CN" sz="3600" b="1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những </a:t>
              </a:r>
              <a:r>
                <a:rPr lang="en-US" altLang="zh-CN" sz="3600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 ngữ chỉ người </a:t>
              </a:r>
              <a:r>
                <a:rPr lang="en-US" altLang="zh-CN" sz="3600" b="1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trong gia đình:</a:t>
              </a:r>
              <a:endParaRPr lang="zh-CN" alt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0" b="85278" l="20000" r="8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8333" r="18499" b="16667"/>
          <a:stretch/>
        </p:blipFill>
        <p:spPr>
          <a:xfrm flipH="1">
            <a:off x="-127578" y="3751349"/>
            <a:ext cx="2324100" cy="3046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54842">
            <a:off x="1080282" y="2028094"/>
            <a:ext cx="1575695" cy="1701751"/>
            <a:chOff x="1491355" y="1598124"/>
            <a:chExt cx="1575695" cy="1701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0081" y="1941167"/>
              <a:ext cx="5982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1154842">
            <a:off x="2709091" y="1419456"/>
            <a:ext cx="1575695" cy="1701751"/>
            <a:chOff x="1491355" y="1598124"/>
            <a:chExt cx="1575695" cy="17017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4275" y="-1260475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36643" y="2392643"/>
            <a:ext cx="1575695" cy="1701751"/>
            <a:chOff x="1491355" y="1598124"/>
            <a:chExt cx="1575695" cy="170175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84276" y="1941167"/>
              <a:ext cx="38985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82" y="1477933"/>
            <a:ext cx="1575695" cy="1701751"/>
            <a:chOff x="1491355" y="1598124"/>
            <a:chExt cx="1575695" cy="17017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3817" y="2466601"/>
            <a:ext cx="1575695" cy="1701751"/>
            <a:chOff x="1491355" y="1598124"/>
            <a:chExt cx="1575695" cy="17017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33594" y="1941167"/>
              <a:ext cx="69121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6151" y="1470288"/>
            <a:ext cx="1575695" cy="1701751"/>
            <a:chOff x="1491355" y="1598124"/>
            <a:chExt cx="1575695" cy="17017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41609" y="1941167"/>
              <a:ext cx="6751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597545">
            <a:off x="10067898" y="2431373"/>
            <a:ext cx="1575695" cy="1701751"/>
            <a:chOff x="1491355" y="1598124"/>
            <a:chExt cx="1575695" cy="17017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926381" y="1941167"/>
              <a:ext cx="7056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231044" y="4104278"/>
            <a:ext cx="1715005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152038" y="4104277"/>
            <a:ext cx="1715005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079458" y="4112131"/>
            <a:ext cx="1629689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876754" y="4092968"/>
            <a:ext cx="205586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 NỘI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64115" y="-1470547"/>
            <a:ext cx="609600" cy="6096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100216" y="4071789"/>
            <a:ext cx="182845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 NỘI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7404" y="-1470547"/>
            <a:ext cx="609600" cy="609600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3511465" y="5387090"/>
            <a:ext cx="2825694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NGOẠI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561873" y="5402268"/>
            <a:ext cx="2825694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 NGOẠI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0568" y="-1474244"/>
            <a:ext cx="609600" cy="609600"/>
          </a:xfrm>
          <a:prstGeom prst="rect">
            <a:avLst/>
          </a:prstGeom>
        </p:spPr>
      </p:pic>
      <p:pic>
        <p:nvPicPr>
          <p:cNvPr id="68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8129" y="-1542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70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4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4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4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4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9" grpId="0" animBg="1"/>
      <p:bldP spid="61" grpId="0" animBg="1"/>
      <p:bldP spid="63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87" y="1320799"/>
            <a:ext cx="4938783" cy="437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/>
          <p:cNvGrpSpPr/>
          <p:nvPr/>
        </p:nvGrpSpPr>
        <p:grpSpPr>
          <a:xfrm>
            <a:off x="6278233" y="2372383"/>
            <a:ext cx="5272813" cy="1184717"/>
            <a:chOff x="5826048" y="1564848"/>
            <a:chExt cx="4166365" cy="867267"/>
          </a:xfrm>
          <a:solidFill>
            <a:srgbClr val="BDEEFF"/>
          </a:solidFill>
        </p:grpSpPr>
        <p:sp>
          <p:nvSpPr>
            <p:cNvPr id="29" name="Rounded Rectangular Callout 28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26048" y="1698304"/>
              <a:ext cx="4157220" cy="3211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mtClean="0"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Bức tranh vẽ cảnh gì?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54" y="-4672"/>
            <a:ext cx="7128997" cy="208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6094" t="9293" r="8047" b="14811"/>
          <a:stretch/>
        </p:blipFill>
        <p:spPr>
          <a:xfrm>
            <a:off x="851561" y="2149301"/>
            <a:ext cx="6027924" cy="248735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Oval 2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35999" y="86359"/>
            <a:ext cx="805857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schemeClr val="bg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05333" y="168577"/>
            <a:ext cx="826883" cy="82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52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5345721" cy="721340"/>
            <a:chOff x="2834083" y="693066"/>
            <a:chExt cx="6043823" cy="721340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5442274" cy="72134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Luyện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đọc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nối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tiếp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câu</a:t>
              </a:r>
              <a:endParaRPr lang="zh-CN" altLang="en-US" sz="3600" b="1" kern="0" dirty="0">
                <a:solidFill>
                  <a:srgbClr val="E66126"/>
                </a:solidFill>
                <a:latin typeface="Times New Roman" pitchFamily="18" charset="0"/>
                <a:ea typeface="inpin heiti" charset="-122"/>
                <a:cs typeface="Times New Roman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834083" y="693067"/>
              <a:ext cx="629993" cy="62999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872076" y="778395"/>
            <a:ext cx="4881728" cy="7015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389808"/>
            <a:ext cx="1020212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ngoại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bữa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thức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nấu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hấp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dẫn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liền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tới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bàn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định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nếm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nheo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mắt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Mời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cùng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cơm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Nghe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bẽn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lẽn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Cháu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con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Ăn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xong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nhìn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âu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yếm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Tăm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để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ở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đâu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nhỉ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?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giúp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với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nào</a:t>
            </a:r>
            <a:r>
              <a:rPr lang="en-US" altLang="zh-CN" sz="3200" kern="0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.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endParaRPr lang="en-US" altLang="zh-CN" sz="3200" kern="0" dirty="0" smtClean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88394" y="995940"/>
            <a:ext cx="10216635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gọi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>
                <a:latin typeface="Times New Roman" pitchFamily="18" charset="0"/>
                <a:ea typeface="inpin heiti" charset="-122"/>
                <a:cs typeface="Times New Roman" pitchFamily="18" charset="0"/>
              </a:rPr>
              <a:t>V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“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hon”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bỗng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thật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quan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trọng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bé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bèn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chạy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lễ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phép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đưa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Em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cũng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quên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tăm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bố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mẹ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- Cô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ngoan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quá</a:t>
            </a:r>
            <a:r>
              <a:rPr lang="en-US" altLang="zh-CN" sz="3200" kern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! -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cười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khích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lệ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Chỉ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chơi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hôm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đã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mang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đến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bao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điều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thú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vị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Vân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cảm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thấy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mình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ra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dáng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một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cô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chủ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nhà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tí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hon,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đúng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như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lời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ông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200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nói</a:t>
            </a:r>
            <a:r>
              <a:rPr lang="en-US" altLang="zh-CN" sz="3200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3200" b="1" i="1" kern="0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Thu </a:t>
            </a:r>
            <a:r>
              <a:rPr lang="en-US" altLang="zh-CN" sz="3200" b="1" i="1" kern="0" dirty="0" err="1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Hằng</a:t>
            </a:r>
            <a:endParaRPr lang="zh-CN" altLang="en-US" sz="3200" b="1" i="1" kern="0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30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718</Words>
  <Application>Microsoft Office PowerPoint</Application>
  <PresentationFormat>Custom</PresentationFormat>
  <Paragraphs>217</Paragraphs>
  <Slides>31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Times New Roman</vt:lpstr>
      <vt:lpstr>字魂52号-阿开漫画体</vt:lpstr>
      <vt:lpstr>Calibri</vt:lpstr>
      <vt:lpstr>Wingdings</vt:lpstr>
      <vt:lpstr>VNI-Avo</vt:lpstr>
      <vt:lpstr>字魂27号-布丁体</vt:lpstr>
      <vt:lpstr>inpin heiti</vt:lpstr>
      <vt:lpstr>方正静蕾简体</vt:lpstr>
      <vt:lpstr>FZHei-B01S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ASUS</cp:lastModifiedBy>
  <cp:revision>66</cp:revision>
  <dcterms:created xsi:type="dcterms:W3CDTF">2019-07-13T05:37:06Z</dcterms:created>
  <dcterms:modified xsi:type="dcterms:W3CDTF">2021-10-27T16:27:38Z</dcterms:modified>
</cp:coreProperties>
</file>